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  <p:sldMasterId id="2147483731" r:id="rId5"/>
  </p:sldMasterIdLst>
  <p:notesMasterIdLst>
    <p:notesMasterId r:id="rId25"/>
  </p:notesMasterIdLst>
  <p:handoutMasterIdLst>
    <p:handoutMasterId r:id="rId26"/>
  </p:handoutMasterIdLst>
  <p:sldIdLst>
    <p:sldId id="448" r:id="rId6"/>
    <p:sldId id="318" r:id="rId7"/>
    <p:sldId id="4518" r:id="rId8"/>
    <p:sldId id="429" r:id="rId9"/>
    <p:sldId id="4482" r:id="rId10"/>
    <p:sldId id="4522" r:id="rId11"/>
    <p:sldId id="257" r:id="rId12"/>
    <p:sldId id="4480" r:id="rId13"/>
    <p:sldId id="4481" r:id="rId14"/>
    <p:sldId id="4519" r:id="rId15"/>
    <p:sldId id="4479" r:id="rId16"/>
    <p:sldId id="4520" r:id="rId17"/>
    <p:sldId id="4486" r:id="rId18"/>
    <p:sldId id="4526" r:id="rId19"/>
    <p:sldId id="4508" r:id="rId20"/>
    <p:sldId id="4509" r:id="rId21"/>
    <p:sldId id="4512" r:id="rId22"/>
    <p:sldId id="4513" r:id="rId23"/>
    <p:sldId id="4510" r:id="rId24"/>
  </p:sldIdLst>
  <p:sldSz cx="12192000" cy="6858000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75776-10EB-B4CC-35AE-D0FE3C76A41D}" v="15" dt="2026-01-08T15:25:03.571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 snapToGrid="0">
      <p:cViewPr varScale="1">
        <p:scale>
          <a:sx n="74" d="100"/>
          <a:sy n="74" d="100"/>
        </p:scale>
        <p:origin x="99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8C746-BAA5-4BB0-B4D6-619E9184B00F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C1B42-5FC0-4880-9610-0641C0F64C8C}" type="parTrans" cxnId="{5A89F80F-9984-4197-8AAF-CF016C8E7AAE}">
      <dgm:prSet/>
      <dgm:spPr/>
      <dgm:t>
        <a:bodyPr/>
        <a:lstStyle/>
        <a:p>
          <a:endParaRPr lang="en-US"/>
        </a:p>
      </dgm:t>
    </dgm:pt>
    <dgm:pt modelId="{2F44EBE0-2140-4837-8FF9-1EA9A89B78B4}">
      <dgm:prSet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0" i="0"/>
            <a:t>Our vision is to be connected, safe and empowered with opportunity for all. </a:t>
          </a:r>
          <a:endParaRPr lang="en-US"/>
        </a:p>
      </dgm:t>
    </dgm:pt>
    <dgm:pt modelId="{DF6EBFD6-0A0F-484A-AF7D-C5563FFCD127}" type="sibTrans" cxnId="{5A89F80F-9984-4197-8AAF-CF016C8E7AAE}">
      <dgm:prSet/>
      <dgm:spPr/>
      <dgm:t>
        <a:bodyPr/>
        <a:lstStyle/>
        <a:p>
          <a:endParaRPr lang="en-US"/>
        </a:p>
      </dgm:t>
    </dgm:pt>
    <dgm:pt modelId="{A5ADC715-11F4-4976-BCFD-5B96FE1C4AA6}" type="parTrans" cxnId="{138D8203-7015-427A-A51F-C85F70C2E97B}">
      <dgm:prSet/>
      <dgm:spPr/>
      <dgm:t>
        <a:bodyPr/>
        <a:lstStyle/>
        <a:p>
          <a:endParaRPr lang="en-US"/>
        </a:p>
      </dgm:t>
    </dgm:pt>
    <dgm:pt modelId="{527CDE99-F87D-4DC7-9AEF-904623E476F9}">
      <dgm:prSet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0" i="0"/>
            <a:t>Our mission is to be committed to exceptional service every day. </a:t>
          </a:r>
          <a:endParaRPr lang="en-US"/>
        </a:p>
      </dgm:t>
    </dgm:pt>
    <dgm:pt modelId="{385E5526-C364-49E0-AE3A-6C711E4FF424}" type="sibTrans" cxnId="{138D8203-7015-427A-A51F-C85F70C2E97B}">
      <dgm:prSet/>
      <dgm:spPr/>
      <dgm:t>
        <a:bodyPr/>
        <a:lstStyle/>
        <a:p>
          <a:endParaRPr lang="en-US"/>
        </a:p>
      </dgm:t>
    </dgm:pt>
    <dgm:pt modelId="{D0FA70E4-33D9-408F-BD28-E513C828201E}" type="parTrans" cxnId="{16D64B30-24F8-4CA6-A794-2C9AB1483AAB}">
      <dgm:prSet/>
      <dgm:spPr/>
      <dgm:t>
        <a:bodyPr/>
        <a:lstStyle/>
        <a:p>
          <a:endParaRPr lang="en-US"/>
        </a:p>
      </dgm:t>
    </dgm:pt>
    <dgm:pt modelId="{8B8F7F4D-8FCA-4CEC-962F-0A2181058306}">
      <dgm:prSet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b="0" i="0"/>
            <a:t>Our values - who we are - are collaborative, inclusive, trustworthy, reliable and forward thinking.</a:t>
          </a:r>
          <a:endParaRPr lang="en-US"/>
        </a:p>
      </dgm:t>
    </dgm:pt>
    <dgm:pt modelId="{13F02871-9A36-45E4-A01F-C62002F44286}" type="sibTrans" cxnId="{16D64B30-24F8-4CA6-A794-2C9AB1483AAB}">
      <dgm:prSet/>
      <dgm:spPr/>
      <dgm:t>
        <a:bodyPr/>
        <a:lstStyle/>
        <a:p>
          <a:endParaRPr lang="en-US"/>
        </a:p>
      </dgm:t>
    </dgm:pt>
    <dgm:pt modelId="{4B3232F7-BA8A-427B-84FC-1B3E878AB771}" type="pres">
      <dgm:prSet presAssocID="{5A28C746-BAA5-4BB0-B4D6-619E9184B0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4D9D15-8057-4E63-BBED-00E99408903A}" type="pres">
      <dgm:prSet presAssocID="{2F44EBE0-2140-4837-8FF9-1EA9A89B78B4}" presName="hierRoot1" presStyleCnt="0"/>
      <dgm:spPr/>
    </dgm:pt>
    <dgm:pt modelId="{BDD11501-1084-4993-9FC9-E9436F5B9674}" type="pres">
      <dgm:prSet presAssocID="{2F44EBE0-2140-4837-8FF9-1EA9A89B78B4}" presName="composite" presStyleCnt="0"/>
      <dgm:spPr/>
    </dgm:pt>
    <dgm:pt modelId="{9E7B749C-F35D-4928-A61A-5C73FC1230E0}" type="pres">
      <dgm:prSet presAssocID="{2F44EBE0-2140-4837-8FF9-1EA9A89B78B4}" presName="background" presStyleLbl="node0" presStyleIdx="0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D6DD8721-959F-40AE-848A-6F411F6A9DF6}" type="pres">
      <dgm:prSet presAssocID="{2F44EBE0-2140-4837-8FF9-1EA9A89B78B4}" presName="text" presStyleLbl="fgAcc0" presStyleIdx="0" presStyleCnt="3">
        <dgm:presLayoutVars>
          <dgm:chPref val="3"/>
        </dgm:presLayoutVars>
      </dgm:prSet>
      <dgm:spPr/>
    </dgm:pt>
    <dgm:pt modelId="{3E643467-652A-4FA5-BA8F-374D0D92EC43}" type="pres">
      <dgm:prSet presAssocID="{2F44EBE0-2140-4837-8FF9-1EA9A89B78B4}" presName="hierChild2" presStyleCnt="0"/>
      <dgm:spPr/>
    </dgm:pt>
    <dgm:pt modelId="{47841D9D-EE69-4815-90B3-A3791AA7FB3E}" type="pres">
      <dgm:prSet presAssocID="{527CDE99-F87D-4DC7-9AEF-904623E476F9}" presName="hierRoot1" presStyleCnt="0"/>
      <dgm:spPr/>
    </dgm:pt>
    <dgm:pt modelId="{58530714-2596-4D58-AF61-23BA40C8833B}" type="pres">
      <dgm:prSet presAssocID="{527CDE99-F87D-4DC7-9AEF-904623E476F9}" presName="composite" presStyleCnt="0"/>
      <dgm:spPr/>
    </dgm:pt>
    <dgm:pt modelId="{9CCB6196-3A14-49C9-81AE-D986B4BB33F5}" type="pres">
      <dgm:prSet presAssocID="{527CDE99-F87D-4DC7-9AEF-904623E476F9}" presName="background" presStyleLbl="node0" presStyleIdx="1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82C278DF-ECA4-46F6-8812-FBCDCA4FD516}" type="pres">
      <dgm:prSet presAssocID="{527CDE99-F87D-4DC7-9AEF-904623E476F9}" presName="text" presStyleLbl="fgAcc0" presStyleIdx="1" presStyleCnt="3">
        <dgm:presLayoutVars>
          <dgm:chPref val="3"/>
        </dgm:presLayoutVars>
      </dgm:prSet>
      <dgm:spPr/>
    </dgm:pt>
    <dgm:pt modelId="{778A8B8B-83EC-4D16-8E1F-10B8461B2B52}" type="pres">
      <dgm:prSet presAssocID="{527CDE99-F87D-4DC7-9AEF-904623E476F9}" presName="hierChild2" presStyleCnt="0"/>
      <dgm:spPr/>
    </dgm:pt>
    <dgm:pt modelId="{AFB3CF2F-1868-4B55-A13C-0384499F860C}" type="pres">
      <dgm:prSet presAssocID="{8B8F7F4D-8FCA-4CEC-962F-0A2181058306}" presName="hierRoot1" presStyleCnt="0"/>
      <dgm:spPr/>
    </dgm:pt>
    <dgm:pt modelId="{047070A4-FAA4-4530-A965-C9AD289C881E}" type="pres">
      <dgm:prSet presAssocID="{8B8F7F4D-8FCA-4CEC-962F-0A2181058306}" presName="composite" presStyleCnt="0"/>
      <dgm:spPr/>
    </dgm:pt>
    <dgm:pt modelId="{C37B68DB-95AE-43FA-ADCF-79A3560A0328}" type="pres">
      <dgm:prSet presAssocID="{8B8F7F4D-8FCA-4CEC-962F-0A2181058306}" presName="background" presStyleLbl="node0" presStyleIdx="2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AC3464AF-00BD-4C4D-A2F0-D52F36004C81}" type="pres">
      <dgm:prSet presAssocID="{8B8F7F4D-8FCA-4CEC-962F-0A2181058306}" presName="text" presStyleLbl="fgAcc0" presStyleIdx="2" presStyleCnt="3">
        <dgm:presLayoutVars>
          <dgm:chPref val="3"/>
        </dgm:presLayoutVars>
      </dgm:prSet>
      <dgm:spPr/>
    </dgm:pt>
    <dgm:pt modelId="{0B147FAF-26A3-44BC-ABFF-2337EAB4F78E}" type="pres">
      <dgm:prSet presAssocID="{8B8F7F4D-8FCA-4CEC-962F-0A2181058306}" presName="hierChild2" presStyleCnt="0"/>
      <dgm:spPr/>
    </dgm:pt>
  </dgm:ptLst>
  <dgm:cxnLst>
    <dgm:cxn modelId="{138D8203-7015-427A-A51F-C85F70C2E97B}" srcId="{5A28C746-BAA5-4BB0-B4D6-619E9184B00F}" destId="{527CDE99-F87D-4DC7-9AEF-904623E476F9}" srcOrd="1" destOrd="0" parTransId="{A5ADC715-11F4-4976-BCFD-5B96FE1C4AA6}" sibTransId="{385E5526-C364-49E0-AE3A-6C711E4FF424}"/>
    <dgm:cxn modelId="{5A89F80F-9984-4197-8AAF-CF016C8E7AAE}" srcId="{5A28C746-BAA5-4BB0-B4D6-619E9184B00F}" destId="{2F44EBE0-2140-4837-8FF9-1EA9A89B78B4}" srcOrd="0" destOrd="0" parTransId="{7A2C1B42-5FC0-4880-9610-0641C0F64C8C}" sibTransId="{DF6EBFD6-0A0F-484A-AF7D-C5563FFCD127}"/>
    <dgm:cxn modelId="{A6995212-0575-4DD7-9742-B7625A358D96}" type="presOf" srcId="{8B8F7F4D-8FCA-4CEC-962F-0A2181058306}" destId="{AC3464AF-00BD-4C4D-A2F0-D52F36004C81}" srcOrd="0" destOrd="0" presId="urn:microsoft.com/office/officeart/2005/8/layout/hierarchy1"/>
    <dgm:cxn modelId="{16D64B30-24F8-4CA6-A794-2C9AB1483AAB}" srcId="{5A28C746-BAA5-4BB0-B4D6-619E9184B00F}" destId="{8B8F7F4D-8FCA-4CEC-962F-0A2181058306}" srcOrd="2" destOrd="0" parTransId="{D0FA70E4-33D9-408F-BD28-E513C828201E}" sibTransId="{13F02871-9A36-45E4-A01F-C62002F44286}"/>
    <dgm:cxn modelId="{340EB235-1B4A-4F05-8C1D-1745D147F0BA}" type="presOf" srcId="{2F44EBE0-2140-4837-8FF9-1EA9A89B78B4}" destId="{D6DD8721-959F-40AE-848A-6F411F6A9DF6}" srcOrd="0" destOrd="0" presId="urn:microsoft.com/office/officeart/2005/8/layout/hierarchy1"/>
    <dgm:cxn modelId="{7665F074-C777-4F33-A3A6-B5CA64E6FEEB}" type="presOf" srcId="{527CDE99-F87D-4DC7-9AEF-904623E476F9}" destId="{82C278DF-ECA4-46F6-8812-FBCDCA4FD516}" srcOrd="0" destOrd="0" presId="urn:microsoft.com/office/officeart/2005/8/layout/hierarchy1"/>
    <dgm:cxn modelId="{5FD3E490-13B4-4067-829D-CCE3ECC72B0B}" type="presOf" srcId="{5A28C746-BAA5-4BB0-B4D6-619E9184B00F}" destId="{4B3232F7-BA8A-427B-84FC-1B3E878AB771}" srcOrd="0" destOrd="0" presId="urn:microsoft.com/office/officeart/2005/8/layout/hierarchy1"/>
    <dgm:cxn modelId="{837F5FB9-CB30-403E-AEBE-8881D9EA11DB}" type="presParOf" srcId="{4B3232F7-BA8A-427B-84FC-1B3E878AB771}" destId="{354D9D15-8057-4E63-BBED-00E99408903A}" srcOrd="0" destOrd="0" presId="urn:microsoft.com/office/officeart/2005/8/layout/hierarchy1"/>
    <dgm:cxn modelId="{D4CECE64-A3C9-4EC8-97DC-24CD3CC5FF2E}" type="presParOf" srcId="{354D9D15-8057-4E63-BBED-00E99408903A}" destId="{BDD11501-1084-4993-9FC9-E9436F5B9674}" srcOrd="0" destOrd="0" presId="urn:microsoft.com/office/officeart/2005/8/layout/hierarchy1"/>
    <dgm:cxn modelId="{4B2DFDBD-012D-4511-9272-6C5937D0739E}" type="presParOf" srcId="{BDD11501-1084-4993-9FC9-E9436F5B9674}" destId="{9E7B749C-F35D-4928-A61A-5C73FC1230E0}" srcOrd="0" destOrd="0" presId="urn:microsoft.com/office/officeart/2005/8/layout/hierarchy1"/>
    <dgm:cxn modelId="{C3A68582-1DA0-4A09-A8CB-067A8E5E8E13}" type="presParOf" srcId="{BDD11501-1084-4993-9FC9-E9436F5B9674}" destId="{D6DD8721-959F-40AE-848A-6F411F6A9DF6}" srcOrd="1" destOrd="0" presId="urn:microsoft.com/office/officeart/2005/8/layout/hierarchy1"/>
    <dgm:cxn modelId="{EEDA7227-4146-4C8B-8B1E-E2C5009F5C8A}" type="presParOf" srcId="{354D9D15-8057-4E63-BBED-00E99408903A}" destId="{3E643467-652A-4FA5-BA8F-374D0D92EC43}" srcOrd="1" destOrd="0" presId="urn:microsoft.com/office/officeart/2005/8/layout/hierarchy1"/>
    <dgm:cxn modelId="{2952391B-C375-4C64-ACFF-1D437C09390C}" type="presParOf" srcId="{4B3232F7-BA8A-427B-84FC-1B3E878AB771}" destId="{47841D9D-EE69-4815-90B3-A3791AA7FB3E}" srcOrd="1" destOrd="0" presId="urn:microsoft.com/office/officeart/2005/8/layout/hierarchy1"/>
    <dgm:cxn modelId="{A4CF092B-BD72-4518-9A46-6B12F407BAB6}" type="presParOf" srcId="{47841D9D-EE69-4815-90B3-A3791AA7FB3E}" destId="{58530714-2596-4D58-AF61-23BA40C8833B}" srcOrd="0" destOrd="0" presId="urn:microsoft.com/office/officeart/2005/8/layout/hierarchy1"/>
    <dgm:cxn modelId="{FEFEDEF3-C726-4C70-A942-D714200F9F53}" type="presParOf" srcId="{58530714-2596-4D58-AF61-23BA40C8833B}" destId="{9CCB6196-3A14-49C9-81AE-D986B4BB33F5}" srcOrd="0" destOrd="0" presId="urn:microsoft.com/office/officeart/2005/8/layout/hierarchy1"/>
    <dgm:cxn modelId="{6DE5EE1F-317F-4F36-9CFC-910E6B144979}" type="presParOf" srcId="{58530714-2596-4D58-AF61-23BA40C8833B}" destId="{82C278DF-ECA4-46F6-8812-FBCDCA4FD516}" srcOrd="1" destOrd="0" presId="urn:microsoft.com/office/officeart/2005/8/layout/hierarchy1"/>
    <dgm:cxn modelId="{B889C51B-51AA-47A3-9D31-408D2136740A}" type="presParOf" srcId="{47841D9D-EE69-4815-90B3-A3791AA7FB3E}" destId="{778A8B8B-83EC-4D16-8E1F-10B8461B2B52}" srcOrd="1" destOrd="0" presId="urn:microsoft.com/office/officeart/2005/8/layout/hierarchy1"/>
    <dgm:cxn modelId="{FED4A32A-0AA5-4888-97C8-7A32B4E3A73F}" type="presParOf" srcId="{4B3232F7-BA8A-427B-84FC-1B3E878AB771}" destId="{AFB3CF2F-1868-4B55-A13C-0384499F860C}" srcOrd="2" destOrd="0" presId="urn:microsoft.com/office/officeart/2005/8/layout/hierarchy1"/>
    <dgm:cxn modelId="{DE356C5C-F58B-4FA8-B5C4-4C71F2288223}" type="presParOf" srcId="{AFB3CF2F-1868-4B55-A13C-0384499F860C}" destId="{047070A4-FAA4-4530-A965-C9AD289C881E}" srcOrd="0" destOrd="0" presId="urn:microsoft.com/office/officeart/2005/8/layout/hierarchy1"/>
    <dgm:cxn modelId="{CB6492E0-6D14-438A-BF85-5BA9F82BFC0D}" type="presParOf" srcId="{047070A4-FAA4-4530-A965-C9AD289C881E}" destId="{C37B68DB-95AE-43FA-ADCF-79A3560A0328}" srcOrd="0" destOrd="0" presId="urn:microsoft.com/office/officeart/2005/8/layout/hierarchy1"/>
    <dgm:cxn modelId="{79CFFDE9-A2F3-437F-8044-1DED36DA4F99}" type="presParOf" srcId="{047070A4-FAA4-4530-A965-C9AD289C881E}" destId="{AC3464AF-00BD-4C4D-A2F0-D52F36004C81}" srcOrd="1" destOrd="0" presId="urn:microsoft.com/office/officeart/2005/8/layout/hierarchy1"/>
    <dgm:cxn modelId="{1849F61A-70CD-4310-A0B0-3BCEF42B070E}" type="presParOf" srcId="{AFB3CF2F-1868-4B55-A13C-0384499F860C}" destId="{0B147FAF-26A3-44BC-ABFF-2337EAB4F7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B749C-F35D-4928-A61A-5C73FC1230E0}">
      <dsp:nvSpPr>
        <dsp:cNvPr id="0" name=""/>
        <dsp:cNvSpPr/>
      </dsp:nvSpPr>
      <dsp:spPr>
        <a:xfrm>
          <a:off x="0" y="675655"/>
          <a:ext cx="3086099" cy="195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DD8721-959F-40AE-848A-6F411F6A9DF6}">
      <dsp:nvSpPr>
        <dsp:cNvPr id="0" name=""/>
        <dsp:cNvSpPr/>
      </dsp:nvSpPr>
      <dsp:spPr>
        <a:xfrm>
          <a:off x="342900" y="1001410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Our vision is to be connected, safe and empowered with opportunity for all. </a:t>
          </a:r>
          <a:endParaRPr lang="en-US" sz="2300" kern="1200"/>
        </a:p>
      </dsp:txBody>
      <dsp:txXfrm>
        <a:off x="400297" y="1058807"/>
        <a:ext cx="2971305" cy="1844879"/>
      </dsp:txXfrm>
    </dsp:sp>
    <dsp:sp modelId="{9CCB6196-3A14-49C9-81AE-D986B4BB33F5}">
      <dsp:nvSpPr>
        <dsp:cNvPr id="0" name=""/>
        <dsp:cNvSpPr/>
      </dsp:nvSpPr>
      <dsp:spPr>
        <a:xfrm>
          <a:off x="3771900" y="675655"/>
          <a:ext cx="3086099" cy="195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C278DF-ECA4-46F6-8812-FBCDCA4FD516}">
      <dsp:nvSpPr>
        <dsp:cNvPr id="0" name=""/>
        <dsp:cNvSpPr/>
      </dsp:nvSpPr>
      <dsp:spPr>
        <a:xfrm>
          <a:off x="4114800" y="1001410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Our mission is to be committed to exceptional service every day. </a:t>
          </a:r>
          <a:endParaRPr lang="en-US" sz="2300" kern="1200"/>
        </a:p>
      </dsp:txBody>
      <dsp:txXfrm>
        <a:off x="4172197" y="1058807"/>
        <a:ext cx="2971305" cy="1844879"/>
      </dsp:txXfrm>
    </dsp:sp>
    <dsp:sp modelId="{C37B68DB-95AE-43FA-ADCF-79A3560A0328}">
      <dsp:nvSpPr>
        <dsp:cNvPr id="0" name=""/>
        <dsp:cNvSpPr/>
      </dsp:nvSpPr>
      <dsp:spPr>
        <a:xfrm>
          <a:off x="7543800" y="675655"/>
          <a:ext cx="3086099" cy="195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3464AF-00BD-4C4D-A2F0-D52F36004C81}">
      <dsp:nvSpPr>
        <dsp:cNvPr id="0" name=""/>
        <dsp:cNvSpPr/>
      </dsp:nvSpPr>
      <dsp:spPr>
        <a:xfrm>
          <a:off x="7886700" y="1001410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Our values - who we are - are collaborative, inclusive, trustworthy, reliable and forward thinking.</a:t>
          </a:r>
          <a:endParaRPr lang="en-US" sz="2300" kern="1200"/>
        </a:p>
      </dsp:txBody>
      <dsp:txXfrm>
        <a:off x="7944097" y="1058807"/>
        <a:ext cx="2971305" cy="184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C7FDA-852B-47FE-93D5-FA0F019B2E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9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0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47600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0E1-230D-4F4F-9E1A-3B728F9A9E9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EDDB-A3FC-44EA-B3BD-81AFEB89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77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23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544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45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497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/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5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008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568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005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89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27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7714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332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918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06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8504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BDA-3B7E-49A7-A76F-388DEC2D282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4975-8A9F-4B99-9C95-2F7AE602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310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/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  <p:sldLayoutId id="2147483728" r:id="rId15"/>
  </p:sldLayoutIdLst>
  <p:transition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31C397-B604-4543-B1A2-40EBDD39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7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52D5-F84C-9F88-232D-2DCE2464F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CLT Development Center</a:t>
            </a:r>
            <a:br>
              <a:rPr lang="en-US"/>
            </a:br>
            <a:r>
              <a:rPr lang="en-US"/>
              <a:t>2026 Update </a:t>
            </a:r>
          </a:p>
        </p:txBody>
      </p:sp>
    </p:spTree>
    <p:extLst>
      <p:ext uri="{BB962C8B-B14F-4D97-AF65-F5344CB8AC3E}">
        <p14:creationId xmlns:p14="http://schemas.microsoft.com/office/powerpoint/2010/main" val="10893056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A37A-675D-87B0-240C-11B5E3648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/>
              <a:t>Development Services Technical Advisory Commute (DSTAC) 2.0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446AA-AD49-7983-44FB-54F8EA7DB5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404" y="4540925"/>
            <a:ext cx="5486400" cy="1747732"/>
          </a:xfrm>
        </p:spPr>
        <p:txBody>
          <a:bodyPr/>
          <a:lstStyle/>
          <a:p>
            <a:r>
              <a:rPr lang="en-US"/>
              <a:t>Refreshed &amp; Overhauled in Spring 2025</a:t>
            </a:r>
          </a:p>
          <a:p>
            <a:r>
              <a:rPr lang="en-US"/>
              <a:t>New Charter</a:t>
            </a:r>
          </a:p>
          <a:p>
            <a:r>
              <a:rPr lang="en-US"/>
              <a:t>New Co-Chairs</a:t>
            </a:r>
          </a:p>
          <a:p>
            <a:r>
              <a:rPr lang="en-US"/>
              <a:t>New Members</a:t>
            </a:r>
          </a:p>
        </p:txBody>
      </p:sp>
    </p:spTree>
    <p:extLst>
      <p:ext uri="{BB962C8B-B14F-4D97-AF65-F5344CB8AC3E}">
        <p14:creationId xmlns:p14="http://schemas.microsoft.com/office/powerpoint/2010/main" val="12050657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4920365-A321-63A1-A182-4C1FFBE1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</p:spPr>
        <p:txBody>
          <a:bodyPr/>
          <a:lstStyle/>
          <a:p>
            <a:r>
              <a:rPr lang="en-US"/>
              <a:t>DSTAC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48CA02-8121-AF38-D131-4972321FECB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03885" y="1432301"/>
            <a:ext cx="2825115" cy="2302468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E5D9-D7AB-FD63-2B6F-E531F7A80F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70934" y="584005"/>
            <a:ext cx="7926705" cy="3999060"/>
          </a:xfrm>
        </p:spPr>
        <p:txBody>
          <a:bodyPr>
            <a:normAutofit/>
          </a:bodyPr>
          <a:lstStyle/>
          <a:p>
            <a:r>
              <a:rPr lang="en-US" sz="1900" b="1"/>
              <a:t>DSTAC</a:t>
            </a:r>
            <a:r>
              <a:rPr lang="en-US" sz="1900"/>
              <a:t> serves in an advisory role and provides input on technical and procedural regulatory issues regarding development in Charlotte. This committee serves as a forum for discussing policy and procedural changes or conflicts regarding plan approval, inspection services, and enforcement of land development requirements and provide recommendations,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/>
              <a:t>19 members</a:t>
            </a:r>
            <a:r>
              <a:rPr lang="en-US" sz="1900"/>
              <a:t> who serve one 3-year term (initial term for half of the members is 2 years to allow for a transitional rotation of membership).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/>
              <a:t>Virtual Meetings</a:t>
            </a:r>
            <a:r>
              <a:rPr lang="en-US" sz="1900"/>
              <a:t> on the 3rd Wednesday of the month.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A </a:t>
            </a:r>
            <a:r>
              <a:rPr lang="en-US" sz="1900" b="1"/>
              <a:t>quarterly meeting</a:t>
            </a:r>
            <a:r>
              <a:rPr lang="en-US" sz="1900"/>
              <a:t> open to all will be held to provide updates. (October).</a:t>
            </a: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1004474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7C0FB-8338-773B-ACEE-56185D334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288E-6CC4-58A3-4E72-EDDDDE22D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/>
              <a:t>Training Guides and Videos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0A3C8-C267-74E8-F591-73D7CED0A6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“Website Refresh” to enhance and update the virtual toolbox for Residential customers seeking permit approval and understanding UDO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26333018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0F586F86-D5FB-FB90-3574-32341FFB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</p:spPr>
        <p:txBody>
          <a:bodyPr/>
          <a:lstStyle/>
          <a:p>
            <a:r>
              <a:rPr lang="en-US"/>
              <a:t>Residential Graphic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40B7AAE-DA57-A157-B308-D2A90ED9A43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42434" y="982828"/>
            <a:ext cx="4256568" cy="2777410"/>
          </a:xfrm>
          <a:noFill/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CE9549-397A-4B63-F18C-17208264C8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09639" y="569166"/>
            <a:ext cx="7839927" cy="3922867"/>
          </a:xfrm>
          <a:noFill/>
        </p:spPr>
      </p:pic>
    </p:spTree>
    <p:extLst>
      <p:ext uri="{BB962C8B-B14F-4D97-AF65-F5344CB8AC3E}">
        <p14:creationId xmlns:p14="http://schemas.microsoft.com/office/powerpoint/2010/main" val="5652409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BB87B-C52C-2A14-14D7-C26F57DC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3517"/>
            <a:ext cx="10873740" cy="2087592"/>
          </a:xfrm>
        </p:spPr>
        <p:txBody>
          <a:bodyPr anchor="b">
            <a:normAutofit/>
          </a:bodyPr>
          <a:lstStyle/>
          <a:p>
            <a:r>
              <a:rPr lang="en-US" sz="1600">
                <a:latin typeface="Aptos Black" panose="020F0502020204030204" pitchFamily="34" charset="0"/>
              </a:rPr>
              <a:t>Created a central resource to locate “how-to” guides and training videos. </a:t>
            </a:r>
            <a:br>
              <a:rPr lang="en-US" sz="1600">
                <a:latin typeface="Aptos Black" panose="020F0502020204030204" pitchFamily="34" charset="0"/>
              </a:rPr>
            </a:br>
            <a:br>
              <a:rPr lang="en-US" sz="1600">
                <a:latin typeface="Aptos Black" panose="020F0502020204030204" pitchFamily="34" charset="0"/>
              </a:rPr>
            </a:br>
            <a:r>
              <a:rPr lang="en-US" sz="1600">
                <a:latin typeface="Aptos Black" panose="020F0502020204030204" pitchFamily="34" charset="0"/>
              </a:rPr>
              <a:t>For </a:t>
            </a:r>
            <a:r>
              <a:rPr lang="en-US" sz="1600" b="1">
                <a:latin typeface="Aptos Black" panose="020F0502020204030204" pitchFamily="34" charset="0"/>
              </a:rPr>
              <a:t>Plan Room</a:t>
            </a:r>
            <a:r>
              <a:rPr lang="en-US" sz="1600">
                <a:latin typeface="Aptos Black" panose="020F0502020204030204" pitchFamily="34" charset="0"/>
              </a:rPr>
              <a:t>, a series of videos to walk the user through key steps, including how to:</a:t>
            </a:r>
            <a:br>
              <a:rPr lang="en-US" sz="1600">
                <a:latin typeface="Aptos Black" panose="020F0502020204030204" pitchFamily="34" charset="0"/>
              </a:rPr>
            </a:br>
            <a:endParaRPr lang="en-US" sz="1600">
              <a:latin typeface="Aptos Black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>
                <a:latin typeface="Aptos Black" panose="020F0502020204030204" pitchFamily="34" charset="0"/>
              </a:rPr>
              <a:t>Submit Plans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>
                <a:latin typeface="Aptos Black" panose="020F0502020204030204" pitchFamily="34" charset="0"/>
              </a:rPr>
              <a:t>Locate and Address Issues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>
                <a:latin typeface="Aptos Black" panose="020F0502020204030204" pitchFamily="34" charset="0"/>
              </a:rPr>
              <a:t>Resubmit, When Needed</a:t>
            </a:r>
            <a:br>
              <a:rPr lang="en-US" sz="1600">
                <a:latin typeface="Aptos Black" panose="020F0502020204030204" pitchFamily="34" charset="0"/>
              </a:rPr>
            </a:br>
            <a:endParaRPr lang="en-US" sz="1600">
              <a:latin typeface="Aptos Black" panose="020F0502020204030204" pitchFamily="34" charset="0"/>
            </a:endParaRPr>
          </a:p>
          <a:p>
            <a:r>
              <a:rPr lang="en-US" sz="1600">
                <a:latin typeface="Aptos Black" panose="020F0502020204030204" pitchFamily="34" charset="0"/>
              </a:rPr>
              <a:t>This resource is designed to provide on-demand support and make the process understandable.</a:t>
            </a:r>
          </a:p>
          <a:p>
            <a:endParaRPr lang="en-US" sz="1800"/>
          </a:p>
        </p:txBody>
      </p:sp>
      <p:pic>
        <p:nvPicPr>
          <p:cNvPr id="5" name="Content Placeholder 4" descr="Graphical user interface, logo, company nameAI-generated content may be incorrect.">
            <a:extLst>
              <a:ext uri="{FF2B5EF4-FFF2-40B4-BE49-F238E27FC236}">
                <a16:creationId xmlns:a16="http://schemas.microsoft.com/office/drawing/2014/main" id="{2432B1FD-3AA3-54E2-AE1B-7FD4D46033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57600" y="2716018"/>
            <a:ext cx="8220500" cy="297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17414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9090-45CC-B1D7-D1CE-38E879002A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24901168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9C67-BC45-F079-C6B5-07C1235F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</p:spPr>
        <p:txBody>
          <a:bodyPr anchor="b">
            <a:normAutofit/>
          </a:bodyPr>
          <a:lstStyle/>
          <a:p>
            <a:r>
              <a:rPr lang="en-US" sz="4100"/>
              <a:t>From Our City Manager, Marcus Jones: A Refreshed Vision, Mission and Set of values to guide Team Charlotte (VMV). </a:t>
            </a:r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76DFEE3E-7F1D-8805-235C-BF6584C3D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681040"/>
              </p:ext>
            </p:extLst>
          </p:nvPr>
        </p:nvGraphicFramePr>
        <p:xfrm>
          <a:off x="594360" y="2628629"/>
          <a:ext cx="10972800" cy="3636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2021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C043-8B56-9FDC-D4A6-587D780F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VMV in action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157CC33-2071-6603-CFE1-B14A719D370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   Using technology to make great customer experiences.</a:t>
            </a:r>
          </a:p>
          <a:p>
            <a:pPr lvl="1"/>
            <a:r>
              <a:rPr lang="en-US"/>
              <a:t>Appointment Kiosk scheduling to assist customers with general and how to questions.  The need is evident with the multiple of residential customers we know service via the LDIRL.</a:t>
            </a:r>
          </a:p>
          <a:p>
            <a:pPr lvl="1"/>
            <a:r>
              <a:rPr lang="en-US"/>
              <a:t>Explore “</a:t>
            </a:r>
            <a:r>
              <a:rPr lang="en-US" b="1"/>
              <a:t>My Bookings</a:t>
            </a:r>
            <a:r>
              <a:rPr lang="en-US"/>
              <a:t>” feature on Microsoft to schedule times to meet with a staff meeting via an online booking feature.</a:t>
            </a:r>
          </a:p>
          <a:p>
            <a:pPr lvl="1"/>
            <a:r>
              <a:rPr lang="en-US" b="1"/>
              <a:t>Mission Moments</a:t>
            </a:r>
            <a:r>
              <a:rPr lang="en-US"/>
              <a:t>: Recognizing staff who give exceptional customer service.</a:t>
            </a:r>
          </a:p>
          <a:p>
            <a:pPr lvl="1"/>
            <a:r>
              <a:rPr lang="en-US"/>
              <a:t>Collaborating with Mecklenburg County to have the submittal process in 2 Accela’s be streamlined and seamless for our customers (work in progress) </a:t>
            </a:r>
            <a:r>
              <a:rPr lang="en-US">
                <a:sym typeface="Wingdings" panose="05000000000000000000" pitchFamily="2" charset="2"/>
              </a:rPr>
              <a:t></a:t>
            </a:r>
            <a:r>
              <a:rPr lang="en-US"/>
              <a:t> </a:t>
            </a:r>
          </a:p>
          <a:p>
            <a:pPr marL="402336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845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AB28-A817-2072-D926-1767D8E6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anchor="b">
            <a:normAutofit/>
          </a:bodyPr>
          <a:lstStyle/>
          <a:p>
            <a:r>
              <a:rPr lang="en-US"/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4F2979-D8C9-4AA5-A18D-50402BFF76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87333" y="1617785"/>
            <a:ext cx="5433043" cy="4373600"/>
          </a:xfrm>
          <a:noFill/>
        </p:spPr>
      </p:pic>
    </p:spTree>
    <p:extLst>
      <p:ext uri="{BB962C8B-B14F-4D97-AF65-F5344CB8AC3E}">
        <p14:creationId xmlns:p14="http://schemas.microsoft.com/office/powerpoint/2010/main" val="8809451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6343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Description automatically generated">
            <a:extLst>
              <a:ext uri="{FF2B5EF4-FFF2-40B4-BE49-F238E27FC236}">
                <a16:creationId xmlns:a16="http://schemas.microsoft.com/office/drawing/2014/main" id="{51AED166-7210-CA44-8557-6F67EA206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274064"/>
            <a:ext cx="7696201" cy="43098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6F480F73-D4A7-8810-FA57-25A6BACE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/>
              <a:t>CLT Development Center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BBE01F6-C553-3FC8-23BA-6962ED945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Planning, Design and Development:  Construction Inspection, Subdivision, Zoning, Plan Review Coordinators, Urban Forestry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Stormwater/Engineering: Engineering, Erosion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Charlotte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CATS</a:t>
            </a:r>
          </a:p>
        </p:txBody>
      </p:sp>
    </p:spTree>
    <p:extLst>
      <p:ext uri="{BB962C8B-B14F-4D97-AF65-F5344CB8AC3E}">
        <p14:creationId xmlns:p14="http://schemas.microsoft.com/office/powerpoint/2010/main" val="39472544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738B-E670-04AE-AA72-9D6A6D287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411479"/>
            <a:ext cx="6479301" cy="3291840"/>
          </a:xfrm>
        </p:spPr>
        <p:txBody>
          <a:bodyPr/>
          <a:lstStyle/>
          <a:p>
            <a:r>
              <a:rPr lang="en-US"/>
              <a:t>What is Reviewed in Charlotte and in Mecklenburg County?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E98D8-82FE-C6BB-5D06-4778B360F3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59" y="4549552"/>
            <a:ext cx="6795485" cy="1645920"/>
          </a:xfrm>
        </p:spPr>
        <p:txBody>
          <a:bodyPr/>
          <a:lstStyle/>
          <a:p>
            <a:r>
              <a:rPr lang="en-US"/>
              <a:t>Residential/Commercial Land Development Construction &amp; Building Plans</a:t>
            </a:r>
          </a:p>
          <a:p>
            <a:r>
              <a:rPr lang="en-US"/>
              <a:t>Individual Residential Lots (IRL) &amp; Building Permits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29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/>
              <a:t>Engaging the audience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>
            <a:normAutofit/>
          </a:bodyPr>
          <a:lstStyle/>
          <a:p>
            <a:r>
              <a:rPr lang="en-US"/>
              <a:t>Make eye contact with your audience to create a sense of intimacy and involvement</a:t>
            </a:r>
          </a:p>
          <a:p>
            <a:r>
              <a:rPr lang="en-US"/>
              <a:t>Weave relatable stories into your presentation using narratives that make your message memorable and impactful</a:t>
            </a:r>
          </a:p>
          <a:p>
            <a:r>
              <a:rPr lang="en-US"/>
              <a:t>Encourage questions and provide thoughtful responses to enhance audience participation</a:t>
            </a:r>
          </a:p>
          <a:p>
            <a:r>
              <a:rPr lang="en-US"/>
              <a:t>Use live polls or surveys to gather audience opinions, promoting engagement and making sure the audience feel involved</a:t>
            </a:r>
          </a:p>
          <a:p>
            <a:endParaRPr lang="en-US"/>
          </a:p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A655C76-CEA1-ADB0-61BE-996C341D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41"/>
            <a:ext cx="12192000" cy="676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237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F2A10-020F-B8E5-6859-18AFC9AD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8D07-D832-676C-B339-7FE0AA935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651" y="437358"/>
            <a:ext cx="5486400" cy="3291840"/>
          </a:xfrm>
        </p:spPr>
        <p:txBody>
          <a:bodyPr/>
          <a:lstStyle/>
          <a:p>
            <a:r>
              <a:rPr lang="en-US" sz="5400"/>
              <a:t>Residential Permitting </a:t>
            </a:r>
          </a:p>
        </p:txBody>
      </p:sp>
    </p:spTree>
    <p:extLst>
      <p:ext uri="{BB962C8B-B14F-4D97-AF65-F5344CB8AC3E}">
        <p14:creationId xmlns:p14="http://schemas.microsoft.com/office/powerpoint/2010/main" val="3368613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E99C-9C19-E375-F463-129BF24F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</p:spPr>
        <p:txBody>
          <a:bodyPr anchor="b">
            <a:normAutofit/>
          </a:bodyPr>
          <a:lstStyle/>
          <a:p>
            <a:r>
              <a:rPr lang="en-US" sz="4100"/>
              <a:t>Key Change:  The UDO and The Residential Permitting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4A76-793A-6FA1-915B-02617F461FF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885" y="605642"/>
            <a:ext cx="2825115" cy="4056075"/>
          </a:xfrm>
        </p:spPr>
        <p:txBody>
          <a:bodyPr>
            <a:normAutofit/>
          </a:bodyPr>
          <a:lstStyle/>
          <a:p>
            <a:r>
              <a:rPr lang="en-US" b="1"/>
              <a:t>Pre -UDO</a:t>
            </a:r>
          </a:p>
          <a:p>
            <a:r>
              <a:rPr lang="en-US"/>
              <a:t>Stormwater and Urban Forestry staff did not review individual residential permits. </a:t>
            </a:r>
          </a:p>
          <a:p>
            <a:r>
              <a:rPr lang="en-US"/>
              <a:t>The Residential Zoning review was completed at Mecklenburg County on the building permit submittal.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37C08-6A18-F176-222B-BA7654182C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47134" y="815523"/>
            <a:ext cx="7926705" cy="3849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Post-UDO Implementation</a:t>
            </a:r>
          </a:p>
          <a:p>
            <a:r>
              <a:rPr lang="en-US"/>
              <a:t>Stormwater and Urban Forestry review residential permits.   </a:t>
            </a:r>
          </a:p>
          <a:p>
            <a:r>
              <a:rPr lang="en-US"/>
              <a:t>The City created a review process – Land Development Individual Residential Lot application (LDIRL).</a:t>
            </a:r>
          </a:p>
          <a:p>
            <a:r>
              <a:rPr lang="en-US"/>
              <a:t>Residential zoning is incorporated into LDIRL reviews.  </a:t>
            </a:r>
          </a:p>
          <a:p>
            <a:r>
              <a:rPr lang="en-US"/>
              <a:t>Residential team moved to CLT Development Center 10/2024.</a:t>
            </a:r>
          </a:p>
          <a:p>
            <a:r>
              <a:rPr lang="en-US"/>
              <a:t>UDO Compliance (Stormwater/Urban/Forestry) is reviewed and approved by City staff prior to permit issuance by Mecklenburg County.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510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AE0B6-01F0-C547-E701-95EF6DB9A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119" y="122976"/>
            <a:ext cx="5084465" cy="65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42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9C32-AC36-DDC6-3795-A2FE176F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651" y="437358"/>
            <a:ext cx="5486400" cy="3291840"/>
          </a:xfrm>
        </p:spPr>
        <p:txBody>
          <a:bodyPr/>
          <a:lstStyle/>
          <a:p>
            <a:r>
              <a:rPr lang="en-US" sz="5400"/>
              <a:t>Reorganization of Planning’s Land Development Teams</a:t>
            </a:r>
          </a:p>
        </p:txBody>
      </p:sp>
    </p:spTree>
    <p:extLst>
      <p:ext uri="{BB962C8B-B14F-4D97-AF65-F5344CB8AC3E}">
        <p14:creationId xmlns:p14="http://schemas.microsoft.com/office/powerpoint/2010/main" val="4201951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6B5B53D-90EE-6D64-5284-F471239D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5"/>
            <a:ext cx="3144774" cy="483424"/>
          </a:xfrm>
        </p:spPr>
        <p:txBody>
          <a:bodyPr/>
          <a:lstStyle/>
          <a:p>
            <a:r>
              <a:rPr lang="en-US" sz="1800"/>
              <a:t>Reorganization of Team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5F23F7-F8B7-54A2-B8CA-85693DC3A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2906" y="1300126"/>
            <a:ext cx="3224473" cy="4692944"/>
          </a:xfrm>
        </p:spPr>
        <p:txBody>
          <a:bodyPr>
            <a:normAutofit fontScale="25000" lnSpcReduction="20000"/>
          </a:bodyPr>
          <a:lstStyle/>
          <a:p>
            <a:r>
              <a:rPr lang="en-US" sz="5600"/>
              <a:t>We are reorganizing the unit to better align our structure with the work we do and the needs of our customers and stakeholders. The goals of this change are to:</a:t>
            </a:r>
          </a:p>
          <a:p>
            <a:r>
              <a:rPr lang="en-US" sz="5600" b="1"/>
              <a:t>Improve efficiency and reduce bottlenecks</a:t>
            </a:r>
            <a:r>
              <a:rPr lang="en-US" sz="5600"/>
              <a:t> so tasks can move more smoothly.</a:t>
            </a:r>
          </a:p>
          <a:p>
            <a:r>
              <a:rPr lang="en-US" sz="5600" b="1"/>
              <a:t>Balance workloads and responsibilities</a:t>
            </a:r>
            <a:r>
              <a:rPr lang="en-US" sz="5600"/>
              <a:t> to make the best use of everyone’s strengths.</a:t>
            </a:r>
          </a:p>
          <a:p>
            <a:r>
              <a:rPr lang="en-US" sz="5600" b="1"/>
              <a:t>Enhance communication and collaboration</a:t>
            </a:r>
            <a:r>
              <a:rPr lang="en-US" sz="5600"/>
              <a:t> across the team.</a:t>
            </a:r>
          </a:p>
          <a:p>
            <a:r>
              <a:rPr lang="en-US" sz="5600" b="1"/>
              <a:t>Align with organizational priorities and customer needs</a:t>
            </a:r>
            <a:r>
              <a:rPr lang="en-US" sz="5600"/>
              <a:t>, ensuring our work supports the larger mission.</a:t>
            </a:r>
          </a:p>
          <a:p>
            <a:r>
              <a:rPr lang="en-US" sz="5600" b="1"/>
              <a:t>Position the unit for future growth and change</a:t>
            </a:r>
            <a:r>
              <a:rPr lang="en-US" sz="5600"/>
              <a:t>, giving us flexibility to adapt.</a:t>
            </a:r>
          </a:p>
          <a:p>
            <a:r>
              <a:rPr lang="en-US" sz="5600"/>
              <a:t>This reorganization is not change for the sake of change—it is a step toward making our work more effective, responsive, and sustainable.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2B30C-AA7D-5303-942B-A1085A91F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2" y="511628"/>
            <a:ext cx="7861472" cy="5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924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957"/>
  <p:tag name="AS_RELEASE_DATE" val="2025.02.28"/>
  <p:tag name="AS_TITLE" val="Aspose.Slides for Java"/>
  <p:tag name="AS_VERSION" val="25.2"/>
</p:tagLst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Franklin Gothic Demi"/>
        <a:cs typeface="Arial"/>
      </a:majorFont>
      <a:minorFont>
        <a:latin typeface="Franklin Gothic Book"/>
        <a:ea typeface="Franklin Gothic Book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Trebuchet MS" panose="020B0603020202020204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Trebuchet MS" panose="020B0603020202020204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DB9E12-8AC3-4138-BF4D-720A5525AB10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392a0ee-6ccb-49c5-94b5-f5e6d8a665d6}" enabled="0" method="" siteId="{3392a0ee-6ccb-49c5-94b5-f5e6d8a665d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{DCDB5F27-D280-4C06-B34E-6F33DF3AA895}TFd3b75063-ff25-434d-b12c-efeaf07d16c3292f62b5_win32-75a75c970d8e</Template>
  <TotalTime>0</TotalTime>
  <Words>766</Words>
  <Application>Microsoft Office PowerPoint</Application>
  <PresentationFormat>Widescreen</PresentationFormat>
  <Paragraphs>69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 Black</vt:lpstr>
      <vt:lpstr>Arial</vt:lpstr>
      <vt:lpstr>Calibri</vt:lpstr>
      <vt:lpstr>Franklin Gothic Book</vt:lpstr>
      <vt:lpstr>Franklin Gothic Demi</vt:lpstr>
      <vt:lpstr>Trebuchet MS</vt:lpstr>
      <vt:lpstr>Wingdings</vt:lpstr>
      <vt:lpstr>Wingdings 3</vt:lpstr>
      <vt:lpstr>Custom</vt:lpstr>
      <vt:lpstr>Facet</vt:lpstr>
      <vt:lpstr>CLT Development Center 2026 Update </vt:lpstr>
      <vt:lpstr>CLT Development Center</vt:lpstr>
      <vt:lpstr>What is Reviewed in Charlotte and in Mecklenburg County?</vt:lpstr>
      <vt:lpstr>Engaging the audience</vt:lpstr>
      <vt:lpstr>Residential Permitting </vt:lpstr>
      <vt:lpstr>Key Change:  The UDO and The Residential Permitting Process</vt:lpstr>
      <vt:lpstr>PowerPoint Presentation</vt:lpstr>
      <vt:lpstr>Reorganization of Planning’s Land Development Teams</vt:lpstr>
      <vt:lpstr>Reorganization of Team</vt:lpstr>
      <vt:lpstr>Development Services Technical Advisory Commute (DSTAC) 2.0</vt:lpstr>
      <vt:lpstr>DSTAC</vt:lpstr>
      <vt:lpstr>Training Guides and Videos</vt:lpstr>
      <vt:lpstr>Residential Graphic</vt:lpstr>
      <vt:lpstr>Created a central resource to locate “how-to” guides and training videos.   For Plan Room, a series of videos to walk the user through key steps, including how to:  Submit Plans Locate and Address Issues Resubmit, When Needed  This resource is designed to provide on-demand support and make the process understandable. </vt:lpstr>
      <vt:lpstr>Customer Service</vt:lpstr>
      <vt:lpstr>From Our City Manager, Marcus Jones: A Refreshed Vision, Mission and Set of values to guide Team Charlotte (VMV). </vt:lpstr>
      <vt:lpstr>VMV in action</vt:lpstr>
      <vt:lpstr>Questions</vt:lpstr>
      <vt:lpstr>PowerPoint Presentation</vt:lpstr>
    </vt:vector>
  </TitlesOfParts>
  <Company>City of Charlotte, 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Peterson, Nan</dc:creator>
  <cp:lastModifiedBy>Camine Pappas</cp:lastModifiedBy>
  <cp:revision>2</cp:revision>
  <cp:lastPrinted>2025-08-25T17:16:40Z</cp:lastPrinted>
  <dcterms:created xsi:type="dcterms:W3CDTF">2025-06-16T21:36:23Z</dcterms:created>
  <dcterms:modified xsi:type="dcterms:W3CDTF">2026-01-09T17:57:55Z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